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4"/>
  </p:notesMasterIdLst>
  <p:sldIdLst>
    <p:sldId id="256" r:id="rId2"/>
    <p:sldId id="262" r:id="rId3"/>
    <p:sldId id="257" r:id="rId4"/>
    <p:sldId id="258" r:id="rId5"/>
    <p:sldId id="260" r:id="rId6"/>
    <p:sldId id="264" r:id="rId7"/>
    <p:sldId id="265" r:id="rId8"/>
    <p:sldId id="266" r:id="rId9"/>
    <p:sldId id="268" r:id="rId10"/>
    <p:sldId id="270" r:id="rId11"/>
    <p:sldId id="263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756"/>
    <p:restoredTop sz="94722"/>
  </p:normalViewPr>
  <p:slideViewPr>
    <p:cSldViewPr snapToGrid="0" snapToObjects="1">
      <p:cViewPr varScale="1">
        <p:scale>
          <a:sx n="92" d="100"/>
          <a:sy n="92" d="100"/>
        </p:scale>
        <p:origin x="3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E5CCA7-B275-4045-A91A-42E6F7D822DE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9F703-3582-FB46-8B92-4F9B2345B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97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0EBF2-8FEC-9743-B1BF-7EF17789E7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Improving Health Outcomes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28658-CF1B-5842-9D90-99AA41B07A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Team : Raquel McLellan, Jessica Carns, Eliana Suarez, Solicia Xu and Steven J Bark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216DB-7720-6745-B319-9C534FA2A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273353"/>
            <a:ext cx="4888230" cy="2216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3252FD-C4C1-2B44-8562-6F2DA243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0" y="1990188"/>
            <a:ext cx="2434491" cy="243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59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F621-A93C-2540-916E-1F8D115E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0BEDF-961D-1445-94C1-54BADBD50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Main Objective: </a:t>
            </a:r>
          </a:p>
          <a:p>
            <a:r>
              <a:rPr lang="en-US" sz="2400" dirty="0" smtClean="0"/>
              <a:t>Important socioeconomic factors</a:t>
            </a:r>
            <a:endParaRPr lang="en-US" sz="2400" dirty="0"/>
          </a:p>
          <a:p>
            <a:pPr lvl="1">
              <a:spcBef>
                <a:spcPts val="750"/>
              </a:spcBef>
            </a:pPr>
            <a:r>
              <a:rPr lang="en-US" sz="2000" dirty="0" smtClean="0"/>
              <a:t>Random Forest Regression </a:t>
            </a:r>
            <a:r>
              <a:rPr lang="en-US" sz="2000" dirty="0"/>
              <a:t>model </a:t>
            </a:r>
            <a:r>
              <a:rPr lang="en-US" sz="2000" dirty="0" smtClean="0"/>
              <a:t>identified target metrics. </a:t>
            </a:r>
            <a:endParaRPr lang="en-US" sz="2000" dirty="0"/>
          </a:p>
          <a:p>
            <a:r>
              <a:rPr lang="en-US" sz="2400" dirty="0" smtClean="0"/>
              <a:t>Important health </a:t>
            </a:r>
            <a:r>
              <a:rPr lang="en-US" sz="2400" dirty="0"/>
              <a:t>center type </a:t>
            </a:r>
            <a:r>
              <a:rPr lang="en-US" sz="2400" dirty="0" smtClean="0"/>
              <a:t>correlations to top metrics</a:t>
            </a:r>
            <a:endParaRPr lang="en-US" sz="2400" dirty="0"/>
          </a:p>
          <a:p>
            <a:pPr lvl="1">
              <a:spcBef>
                <a:spcPts val="750"/>
              </a:spcBef>
            </a:pPr>
            <a:r>
              <a:rPr lang="en-US" sz="2000" dirty="0" smtClean="0"/>
              <a:t>KNN clustering identified correlations to health centers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339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F621-A93C-2540-916E-1F8D115E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0BEDF-961D-1445-94C1-54BADBD50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7912" y="765544"/>
            <a:ext cx="3474720" cy="5223776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County Health Rankings</a:t>
            </a:r>
          </a:p>
          <a:p>
            <a:r>
              <a:rPr lang="en-US" sz="3000" b="1" dirty="0"/>
              <a:t>19,150</a:t>
            </a:r>
            <a:r>
              <a:rPr lang="en-US" dirty="0"/>
              <a:t> records across county level metrics for each state plus the District of Columbia from 2015 - 2020</a:t>
            </a:r>
          </a:p>
          <a:p>
            <a:r>
              <a:rPr lang="en-US" sz="3000" b="1" dirty="0"/>
              <a:t>54</a:t>
            </a:r>
            <a:r>
              <a:rPr lang="en-US" dirty="0"/>
              <a:t> metrics common to all years</a:t>
            </a:r>
          </a:p>
          <a:p>
            <a:r>
              <a:rPr lang="en-US" sz="3000" b="1" dirty="0"/>
              <a:t>3,148</a:t>
            </a:r>
            <a:r>
              <a:rPr lang="en-US" dirty="0"/>
              <a:t> distinct FIPS county codes in dataset</a:t>
            </a:r>
          </a:p>
          <a:p>
            <a:r>
              <a:rPr lang="en-US" dirty="0"/>
              <a:t>Caveats include:</a:t>
            </a:r>
          </a:p>
          <a:p>
            <a:pPr lvl="1">
              <a:spcBef>
                <a:spcPts val="750"/>
              </a:spcBef>
            </a:pPr>
            <a:r>
              <a:rPr lang="en-US" dirty="0"/>
              <a:t>Not all counties were in all years due to redistricting or consolidation</a:t>
            </a:r>
          </a:p>
          <a:p>
            <a:pPr lvl="1">
              <a:spcBef>
                <a:spcPts val="750"/>
              </a:spcBef>
            </a:pPr>
            <a:r>
              <a:rPr lang="en-US" dirty="0"/>
              <a:t>Certain metrics had to be converted to equate to other years due to changes in how the data reporting evolved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E9529-4CEC-4271-B480-7CF1B2DD4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18120" y="765544"/>
            <a:ext cx="3474720" cy="5922335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1" dirty="0">
                <a:solidFill>
                  <a:schemeClr val="accent1">
                    <a:lumMod val="50000"/>
                  </a:schemeClr>
                </a:solidFill>
              </a:rPr>
              <a:t>Health Resources &amp; Services Administration</a:t>
            </a:r>
          </a:p>
          <a:p>
            <a:r>
              <a:rPr lang="en-US" sz="3000" b="1" dirty="0"/>
              <a:t>8,180</a:t>
            </a:r>
            <a:r>
              <a:rPr lang="en-US" dirty="0"/>
              <a:t> records of Community Health Center providers from 2016 - 2018</a:t>
            </a:r>
          </a:p>
          <a:p>
            <a:r>
              <a:rPr lang="en-US" sz="3000" b="1" dirty="0"/>
              <a:t>42</a:t>
            </a:r>
            <a:r>
              <a:rPr lang="en-US" dirty="0"/>
              <a:t> metrics on outcomes and patient characteristics</a:t>
            </a:r>
          </a:p>
          <a:p>
            <a:r>
              <a:rPr lang="en-US" sz="3000" b="1" dirty="0"/>
              <a:t>14,013</a:t>
            </a:r>
            <a:r>
              <a:rPr lang="en-US" dirty="0"/>
              <a:t> current Community Health Center Providers</a:t>
            </a:r>
          </a:p>
          <a:p>
            <a:r>
              <a:rPr lang="en-US" dirty="0"/>
              <a:t>Caveats include:</a:t>
            </a:r>
          </a:p>
          <a:p>
            <a:pPr lvl="1">
              <a:spcBef>
                <a:spcPts val="750"/>
              </a:spcBef>
            </a:pPr>
            <a:r>
              <a:rPr lang="en-US" dirty="0"/>
              <a:t>Data bias toward All Other Clinics Type in location setting </a:t>
            </a:r>
          </a:p>
          <a:p>
            <a:pPr lvl="1">
              <a:spcBef>
                <a:spcPts val="750"/>
              </a:spcBef>
            </a:pPr>
            <a:r>
              <a:rPr lang="en-US" dirty="0"/>
              <a:t>Deidentification of Domestic Violence centers will impact prediction for this setting</a:t>
            </a:r>
          </a:p>
          <a:p>
            <a:pPr lvl="1">
              <a:spcBef>
                <a:spcPts val="750"/>
              </a:spcBef>
            </a:pPr>
            <a:r>
              <a:rPr lang="en-US" dirty="0"/>
              <a:t>Due to shifts in providers between years, not all with metrics still operate nor were current providers all incorporated in measurements</a:t>
            </a:r>
          </a:p>
        </p:txBody>
      </p:sp>
    </p:spTree>
    <p:extLst>
      <p:ext uri="{BB962C8B-B14F-4D97-AF65-F5344CB8AC3E}">
        <p14:creationId xmlns:p14="http://schemas.microsoft.com/office/powerpoint/2010/main" val="76772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6E8C5-909C-8745-8732-F94547764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Hierarchal Clustering</a:t>
            </a:r>
            <a:br>
              <a:rPr lang="en-US" dirty="0" smtClean="0"/>
            </a:br>
            <a:r>
              <a:rPr lang="en-US" dirty="0" smtClean="0"/>
              <a:t>of </a:t>
            </a:r>
            <a:br>
              <a:rPr lang="en-US" dirty="0" smtClean="0"/>
            </a:br>
            <a:r>
              <a:rPr lang="en-US" dirty="0" smtClean="0"/>
              <a:t>Health Care Metrics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Unique Metrics</a:t>
            </a:r>
            <a:br>
              <a:rPr lang="en-US" dirty="0" smtClean="0"/>
            </a:br>
            <a:r>
              <a:rPr lang="en-US" dirty="0" smtClean="0"/>
              <a:t>57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5" t="12106"/>
          <a:stretch/>
        </p:blipFill>
        <p:spPr>
          <a:xfrm>
            <a:off x="3979719" y="324385"/>
            <a:ext cx="6816437" cy="6200086"/>
          </a:xfrm>
        </p:spPr>
      </p:pic>
    </p:spTree>
    <p:extLst>
      <p:ext uri="{BB962C8B-B14F-4D97-AF65-F5344CB8AC3E}">
        <p14:creationId xmlns:p14="http://schemas.microsoft.com/office/powerpoint/2010/main" val="3226343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1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23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4" name="Rectangle 25">
            <a:extLst>
              <a:ext uri="{FF2B5EF4-FFF2-40B4-BE49-F238E27FC236}">
                <a16:creationId xmlns:a16="http://schemas.microsoft.com/office/drawing/2014/main" id="{0F2F231C-9E36-40B0-A4AD-D3AD1E81F0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27">
            <a:extLst>
              <a:ext uri="{FF2B5EF4-FFF2-40B4-BE49-F238E27FC236}">
                <a16:creationId xmlns:a16="http://schemas.microsoft.com/office/drawing/2014/main" id="{AC80E3FC-06A2-4801-8281-7E4E063B73F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ABBD8-939C-4984-828C-383562580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28" y="1298448"/>
            <a:ext cx="3843409" cy="32552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900" spc="-100" dirty="0"/>
              <a:t>US Healthcare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6F8C88-0D4D-4644-8D46-021C475107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7335" y="3987210"/>
            <a:ext cx="4316817" cy="1597436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sz="19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$3.6 Trillion in Healthcare Spend</a:t>
            </a:r>
          </a:p>
          <a:p>
            <a:pPr marL="0" indent="0">
              <a:buNone/>
            </a:pPr>
            <a:r>
              <a:rPr lang="en-US" sz="19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87 Million Uninsured or Underinsured</a:t>
            </a:r>
          </a:p>
          <a:p>
            <a:pPr marL="0" indent="0">
              <a:buNone/>
            </a:pPr>
            <a:r>
              <a:rPr lang="en-US" sz="19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~80% Rural Counties with a PCP shortage</a:t>
            </a:r>
          </a:p>
          <a:p>
            <a:pPr marL="0" indent="0">
              <a:buNone/>
            </a:pPr>
            <a:r>
              <a:rPr lang="en-US" sz="19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122,000 Shortage of Physicians by 2030</a:t>
            </a:r>
          </a:p>
          <a:p>
            <a:pPr marL="0" indent="0">
              <a:buNone/>
            </a:pPr>
            <a:endParaRPr lang="en-US" sz="22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4BECA30-46E4-4936-99C2-4AE1068329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96" r="9257" b="-1"/>
          <a:stretch/>
        </p:blipFill>
        <p:spPr>
          <a:xfrm>
            <a:off x="9416950" y="768098"/>
            <a:ext cx="2070960" cy="2344273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BEAE7F7-1244-465A-8970-36BB855DB7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21045" r="18027" b="2"/>
          <a:stretch/>
        </p:blipFill>
        <p:spPr>
          <a:xfrm>
            <a:off x="5118770" y="4080911"/>
            <a:ext cx="2176085" cy="200899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554E15C-DA50-4F0F-A416-E3B088C757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A picture containing table&#10;&#10;Description automatically generated">
            <a:extLst>
              <a:ext uri="{FF2B5EF4-FFF2-40B4-BE49-F238E27FC236}">
                <a16:creationId xmlns:a16="http://schemas.microsoft.com/office/drawing/2014/main" id="{2FD21AAD-135A-4EFF-9265-93247041D7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39" r="14186" b="-1"/>
          <a:stretch/>
        </p:blipFill>
        <p:spPr>
          <a:xfrm>
            <a:off x="7460905" y="3264090"/>
            <a:ext cx="4027002" cy="3593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03FCB7-2524-4238-85DF-5932AC2E51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958" b="1"/>
          <a:stretch/>
        </p:blipFill>
        <p:spPr>
          <a:xfrm>
            <a:off x="5137455" y="-2"/>
            <a:ext cx="4113440" cy="3920044"/>
          </a:xfrm>
          <a:custGeom>
            <a:avLst/>
            <a:gdLst/>
            <a:ahLst/>
            <a:cxnLst/>
            <a:rect l="l" t="t" r="r" b="b"/>
            <a:pathLst>
              <a:path w="4113440" h="3920044">
                <a:moveTo>
                  <a:pt x="0" y="0"/>
                </a:moveTo>
                <a:lnTo>
                  <a:pt x="4113440" y="0"/>
                </a:lnTo>
                <a:lnTo>
                  <a:pt x="4113440" y="3103224"/>
                </a:lnTo>
                <a:lnTo>
                  <a:pt x="2157388" y="3103224"/>
                </a:lnTo>
                <a:lnTo>
                  <a:pt x="215738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C742BD8-D315-4907-AB10-7ACF03D9B181}"/>
              </a:ext>
            </a:extLst>
          </p:cNvPr>
          <p:cNvSpPr txBox="1">
            <a:spLocks/>
          </p:cNvSpPr>
          <p:nvPr/>
        </p:nvSpPr>
        <p:spPr>
          <a:xfrm>
            <a:off x="5009237" y="-996346"/>
            <a:ext cx="1959518" cy="736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$3.6 Trillion in </a:t>
            </a:r>
            <a:br>
              <a:rPr lang="en-US" sz="1800" b="1" dirty="0"/>
            </a:br>
            <a:r>
              <a:rPr lang="en-US" sz="1800" b="1" dirty="0"/>
              <a:t>Healthcare Spend</a:t>
            </a:r>
          </a:p>
        </p:txBody>
      </p:sp>
    </p:spTree>
    <p:extLst>
      <p:ext uri="{BB962C8B-B14F-4D97-AF65-F5344CB8AC3E}">
        <p14:creationId xmlns:p14="http://schemas.microsoft.com/office/powerpoint/2010/main" val="250811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4F621-A93C-2540-916E-1F8D115E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0BEDF-961D-1445-94C1-54BADBD50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675032" cy="5120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Main Objective: </a:t>
            </a:r>
          </a:p>
          <a:p>
            <a:r>
              <a:rPr lang="en-US" sz="2400" dirty="0"/>
              <a:t>Identify </a:t>
            </a:r>
            <a:r>
              <a:rPr lang="en-US" sz="2400" dirty="0" smtClean="0"/>
              <a:t>important factors that drive health outcomes</a:t>
            </a:r>
          </a:p>
          <a:p>
            <a:pPr lvl="1"/>
            <a:r>
              <a:rPr lang="en-US" sz="2000" dirty="0" smtClean="0"/>
              <a:t>Use  Random </a:t>
            </a:r>
            <a:r>
              <a:rPr lang="en-US" sz="2000" dirty="0"/>
              <a:t>F</a:t>
            </a:r>
            <a:r>
              <a:rPr lang="en-US" sz="2000" dirty="0" smtClean="0"/>
              <a:t>orest </a:t>
            </a:r>
            <a:r>
              <a:rPr lang="en-US" sz="2000" dirty="0"/>
              <a:t>R</a:t>
            </a:r>
            <a:r>
              <a:rPr lang="en-US" sz="2000" dirty="0" smtClean="0"/>
              <a:t>egression </a:t>
            </a:r>
            <a:r>
              <a:rPr lang="en-US" sz="2000" dirty="0"/>
              <a:t>model to target </a:t>
            </a:r>
            <a:r>
              <a:rPr lang="en-US" sz="2000" dirty="0" smtClean="0"/>
              <a:t>critical </a:t>
            </a:r>
            <a:r>
              <a:rPr lang="en-US" sz="2000" dirty="0"/>
              <a:t>health </a:t>
            </a:r>
            <a:r>
              <a:rPr lang="en-US" sz="2000" dirty="0" smtClean="0"/>
              <a:t>factors</a:t>
            </a:r>
            <a:endParaRPr lang="en-US" sz="2000" dirty="0"/>
          </a:p>
          <a:p>
            <a:r>
              <a:rPr lang="en-US" sz="2400" dirty="0"/>
              <a:t>Determine the best community health center type and setting based on </a:t>
            </a:r>
            <a:r>
              <a:rPr lang="en-US" sz="2400" dirty="0" smtClean="0"/>
              <a:t>county </a:t>
            </a:r>
            <a:r>
              <a:rPr lang="en-US" sz="2400" dirty="0"/>
              <a:t>health </a:t>
            </a:r>
            <a:r>
              <a:rPr lang="en-US" sz="2400" dirty="0" smtClean="0"/>
              <a:t>factors</a:t>
            </a:r>
          </a:p>
          <a:p>
            <a:pPr lvl="1"/>
            <a:r>
              <a:rPr lang="en-US" sz="2000" dirty="0" smtClean="0"/>
              <a:t>Use </a:t>
            </a:r>
            <a:r>
              <a:rPr lang="en-US" sz="2000" dirty="0"/>
              <a:t>KNN model to cluster health </a:t>
            </a:r>
            <a:r>
              <a:rPr lang="en-US" sz="2000" dirty="0" smtClean="0"/>
              <a:t>center type and location to top </a:t>
            </a:r>
            <a:r>
              <a:rPr lang="en-US" sz="2000" dirty="0"/>
              <a:t>health factors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80123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65BC-61DD-0B4A-80B3-8E1EFEA7D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09" y="2648606"/>
            <a:ext cx="2947482" cy="1298087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BD715-8D37-4743-B57E-BD396675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542" y="2421922"/>
            <a:ext cx="3004622" cy="1751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BD76B9-96A2-C94B-AE9A-E6814E65C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387" y="1161535"/>
            <a:ext cx="2790975" cy="4638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E31602-0936-844C-8157-4D7BAFDB4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614" y="929961"/>
            <a:ext cx="4229041" cy="8176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956578-B1B0-694F-B933-005F9BB48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614" y="4999681"/>
            <a:ext cx="4229041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37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42AAD-A23C-5F4A-99E1-6DEBB581E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95" y="761998"/>
            <a:ext cx="850060" cy="10612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5FEA35-FE46-754C-862D-20B9110FEC94}"/>
              </a:ext>
            </a:extLst>
          </p:cNvPr>
          <p:cNvSpPr/>
          <p:nvPr/>
        </p:nvSpPr>
        <p:spPr>
          <a:xfrm>
            <a:off x="1637523" y="392667"/>
            <a:ext cx="1575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Data Cleaning</a:t>
            </a:r>
            <a:endParaRPr lang="en-US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E101C50-1ACB-4247-B49D-1C54F3A756C6}"/>
              </a:ext>
            </a:extLst>
          </p:cNvPr>
          <p:cNvSpPr/>
          <p:nvPr/>
        </p:nvSpPr>
        <p:spPr>
          <a:xfrm flipV="1">
            <a:off x="3263721" y="1160793"/>
            <a:ext cx="331311" cy="25480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7AFB8E-467E-5440-ACE2-BBB5DBE02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317" y="823392"/>
            <a:ext cx="1315856" cy="7144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E69C90-6CF0-4E4E-91EA-67E4D404BB15}"/>
              </a:ext>
            </a:extLst>
          </p:cNvPr>
          <p:cNvSpPr/>
          <p:nvPr/>
        </p:nvSpPr>
        <p:spPr>
          <a:xfrm>
            <a:off x="3859677" y="392666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Store Data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D58F2891-B413-D046-8DEA-81415CAF521E}"/>
              </a:ext>
            </a:extLst>
          </p:cNvPr>
          <p:cNvSpPr/>
          <p:nvPr/>
        </p:nvSpPr>
        <p:spPr>
          <a:xfrm flipV="1">
            <a:off x="5408582" y="1180607"/>
            <a:ext cx="331311" cy="25480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B5F7AC-C74C-414A-9B9A-87144CFD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206" y="967227"/>
            <a:ext cx="1218204" cy="6508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86BF293-DB21-E647-A034-2DAF83FA7A5F}"/>
              </a:ext>
            </a:extLst>
          </p:cNvPr>
          <p:cNvSpPr/>
          <p:nvPr/>
        </p:nvSpPr>
        <p:spPr>
          <a:xfrm>
            <a:off x="5871340" y="286019"/>
            <a:ext cx="1943562" cy="666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Supervised ML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Train and Predict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D6DA3E-5204-AA42-9B06-13E1A847FC08}"/>
              </a:ext>
            </a:extLst>
          </p:cNvPr>
          <p:cNvCxnSpPr>
            <a:cxnSpLocks/>
          </p:cNvCxnSpPr>
          <p:nvPr/>
        </p:nvCxnSpPr>
        <p:spPr>
          <a:xfrm>
            <a:off x="6626998" y="1680010"/>
            <a:ext cx="291537" cy="391678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6B0DF3-7226-D544-930A-09EF04B953ED}"/>
              </a:ext>
            </a:extLst>
          </p:cNvPr>
          <p:cNvCxnSpPr>
            <a:cxnSpLocks/>
          </p:cNvCxnSpPr>
          <p:nvPr/>
        </p:nvCxnSpPr>
        <p:spPr>
          <a:xfrm flipH="1">
            <a:off x="6009206" y="1713288"/>
            <a:ext cx="207019" cy="358400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C40DB1CA-5E6C-5241-89BB-7973AFFE4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357" y="2091120"/>
            <a:ext cx="1514868" cy="8873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605C89A-F960-5E48-9A17-D98063B8A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8593" y="2211609"/>
            <a:ext cx="1993767" cy="64633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C4B9A29-A1DC-A349-8125-F41497A3A66F}"/>
              </a:ext>
            </a:extLst>
          </p:cNvPr>
          <p:cNvSpPr/>
          <p:nvPr/>
        </p:nvSpPr>
        <p:spPr>
          <a:xfrm>
            <a:off x="4364658" y="3007648"/>
            <a:ext cx="25962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Define Top Health Factors Using Random Forest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583BDF-7F46-7443-BAB0-30887F304746}"/>
              </a:ext>
            </a:extLst>
          </p:cNvPr>
          <p:cNvSpPr/>
          <p:nvPr/>
        </p:nvSpPr>
        <p:spPr>
          <a:xfrm>
            <a:off x="7191909" y="2901993"/>
            <a:ext cx="12459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Health Centers cluster with KNN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19EED6B5-2CC7-1F4C-AAE9-45E493F9070E}"/>
              </a:ext>
            </a:extLst>
          </p:cNvPr>
          <p:cNvSpPr/>
          <p:nvPr/>
        </p:nvSpPr>
        <p:spPr>
          <a:xfrm flipV="1">
            <a:off x="7675476" y="1160793"/>
            <a:ext cx="331311" cy="25480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AE37540-AFB8-494E-A65F-B4B085D9C5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7411" y="683097"/>
            <a:ext cx="630877" cy="119275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6F2E9F2-D02C-3946-B648-4893EFCD86A7}"/>
              </a:ext>
            </a:extLst>
          </p:cNvPr>
          <p:cNvSpPr/>
          <p:nvPr/>
        </p:nvSpPr>
        <p:spPr>
          <a:xfrm>
            <a:off x="8177434" y="261201"/>
            <a:ext cx="1438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Save Models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CF80968-BB88-B04E-8E56-CDAF324CC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2417" y="2396291"/>
            <a:ext cx="1358900" cy="146674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C9AFF45-3AEF-4640-A73A-FC6B38A574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2958" y="405665"/>
            <a:ext cx="913130" cy="873066"/>
          </a:xfrm>
          <a:prstGeom prst="rect">
            <a:avLst/>
          </a:prstGeom>
        </p:spPr>
      </p:pic>
      <p:sp>
        <p:nvSpPr>
          <p:cNvPr id="45" name="Right Arrow 44">
            <a:extLst>
              <a:ext uri="{FF2B5EF4-FFF2-40B4-BE49-F238E27FC236}">
                <a16:creationId xmlns:a16="http://schemas.microsoft.com/office/drawing/2014/main" id="{5C99B3FF-6675-3740-AEE1-FC69DD1B006B}"/>
              </a:ext>
            </a:extLst>
          </p:cNvPr>
          <p:cNvSpPr/>
          <p:nvPr/>
        </p:nvSpPr>
        <p:spPr>
          <a:xfrm flipV="1">
            <a:off x="9393532" y="1180607"/>
            <a:ext cx="331311" cy="25480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537148C-7BE4-3D4E-B79D-87160C3144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6193" y="5230793"/>
            <a:ext cx="1936256" cy="914849"/>
          </a:xfrm>
          <a:prstGeom prst="rect">
            <a:avLst/>
          </a:prstGeom>
        </p:spPr>
      </p:pic>
      <p:sp>
        <p:nvSpPr>
          <p:cNvPr id="47" name="Left Arrow 46">
            <a:extLst>
              <a:ext uri="{FF2B5EF4-FFF2-40B4-BE49-F238E27FC236}">
                <a16:creationId xmlns:a16="http://schemas.microsoft.com/office/drawing/2014/main" id="{4C3CD8B6-8194-AF4F-8F94-C6139DB5D543}"/>
              </a:ext>
            </a:extLst>
          </p:cNvPr>
          <p:cNvSpPr/>
          <p:nvPr/>
        </p:nvSpPr>
        <p:spPr>
          <a:xfrm>
            <a:off x="8852454" y="5593937"/>
            <a:ext cx="548875" cy="296558"/>
          </a:xfrm>
          <a:prstGeom prst="lef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26A4723-8BD2-2941-B8F1-3E1347699590}"/>
              </a:ext>
            </a:extLst>
          </p:cNvPr>
          <p:cNvSpPr/>
          <p:nvPr/>
        </p:nvSpPr>
        <p:spPr>
          <a:xfrm>
            <a:off x="9478790" y="2033460"/>
            <a:ext cx="2097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Model Deployment</a:t>
            </a: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0A053C37-1741-0F42-8797-D8FBBF3AC686}"/>
              </a:ext>
            </a:extLst>
          </p:cNvPr>
          <p:cNvSpPr/>
          <p:nvPr/>
        </p:nvSpPr>
        <p:spPr>
          <a:xfrm flipH="1">
            <a:off x="10018995" y="4671680"/>
            <a:ext cx="247135" cy="510652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Up Arrow 50">
            <a:extLst>
              <a:ext uri="{FF2B5EF4-FFF2-40B4-BE49-F238E27FC236}">
                <a16:creationId xmlns:a16="http://schemas.microsoft.com/office/drawing/2014/main" id="{4790329B-40ED-A649-8F7F-288CE7562C15}"/>
              </a:ext>
            </a:extLst>
          </p:cNvPr>
          <p:cNvSpPr/>
          <p:nvPr/>
        </p:nvSpPr>
        <p:spPr>
          <a:xfrm>
            <a:off x="10979336" y="4643285"/>
            <a:ext cx="247135" cy="491135"/>
          </a:xfrm>
          <a:prstGeom prst="up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56844826-EEEA-7D4F-B9BC-9FEEA70311E0}"/>
              </a:ext>
            </a:extLst>
          </p:cNvPr>
          <p:cNvSpPr/>
          <p:nvPr/>
        </p:nvSpPr>
        <p:spPr>
          <a:xfrm flipH="1">
            <a:off x="10496305" y="1606534"/>
            <a:ext cx="291535" cy="442068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2B77CD9-BB39-A149-8B23-0FBB49EBA0C9}"/>
              </a:ext>
            </a:extLst>
          </p:cNvPr>
          <p:cNvSpPr txBox="1"/>
          <p:nvPr/>
        </p:nvSpPr>
        <p:spPr>
          <a:xfrm>
            <a:off x="6697045" y="4543772"/>
            <a:ext cx="1639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Visualizations</a:t>
            </a:r>
          </a:p>
          <a:p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8165F2F-BF28-A341-B031-B596E545A8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0737" y="4945043"/>
            <a:ext cx="1778000" cy="5715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48CB152-3CAE-4A47-89C7-B03D3290F6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75337" y="5572148"/>
            <a:ext cx="1778000" cy="76861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EBA0C2D-A4AE-5548-BB6D-30EC27A406C6}"/>
              </a:ext>
            </a:extLst>
          </p:cNvPr>
          <p:cNvSpPr txBox="1"/>
          <p:nvPr/>
        </p:nvSpPr>
        <p:spPr>
          <a:xfrm>
            <a:off x="9232485" y="3900582"/>
            <a:ext cx="2429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Request and Response</a:t>
            </a:r>
          </a:p>
          <a:p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AB79E6-4A0E-D141-B721-E44FF561FED2}"/>
              </a:ext>
            </a:extLst>
          </p:cNvPr>
          <p:cNvSpPr/>
          <p:nvPr/>
        </p:nvSpPr>
        <p:spPr>
          <a:xfrm>
            <a:off x="1429926" y="3982618"/>
            <a:ext cx="42328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Machine Learning Deployment Diagram</a:t>
            </a:r>
          </a:p>
        </p:txBody>
      </p:sp>
    </p:spTree>
    <p:extLst>
      <p:ext uri="{BB962C8B-B14F-4D97-AF65-F5344CB8AC3E}">
        <p14:creationId xmlns:p14="http://schemas.microsoft.com/office/powerpoint/2010/main" val="1002287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6E8C5-909C-8745-8732-F94547764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Model to classify different health center types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52A151-6D8F-324D-8699-3DB983F96A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33775" y="1561171"/>
            <a:ext cx="3950970" cy="324324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7BA11A-DB9F-8C45-8416-502200BA52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91628" y="1315844"/>
            <a:ext cx="3902569" cy="3366819"/>
          </a:xfrm>
        </p:spPr>
      </p:pic>
    </p:spTree>
    <p:extLst>
      <p:ext uri="{BB962C8B-B14F-4D97-AF65-F5344CB8AC3E}">
        <p14:creationId xmlns:p14="http://schemas.microsoft.com/office/powerpoint/2010/main" val="3342097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5D87-578C-3146-9794-8CF61C136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8DBDEB-B6FA-0445-9125-B842438E9D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84721" y="2765502"/>
            <a:ext cx="4006880" cy="392796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CE1336-AF40-1143-9E14-A6F9964F2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983" y="492822"/>
            <a:ext cx="6957432" cy="20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23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CAA28-E6F6-0C4B-8857-B5915FA0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Model</a:t>
            </a:r>
            <a:br>
              <a:rPr lang="en-US" dirty="0"/>
            </a:br>
            <a:r>
              <a:rPr lang="en-US" dirty="0"/>
              <a:t>Result</a:t>
            </a:r>
            <a:br>
              <a:rPr lang="en-US" dirty="0"/>
            </a:br>
            <a:r>
              <a:rPr lang="en-US" dirty="0"/>
              <a:t>(138 out of 295 match,     46.8% accuracy)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06AC68-C3B4-AC4A-BA96-78E1C52897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83A59D-A4DF-3C4B-8B9D-56F220A2B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972" y="166878"/>
            <a:ext cx="3784600" cy="633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899FDB-8B56-D44B-9D77-74A554131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143" y="166878"/>
            <a:ext cx="31369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64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6E8C5-909C-8745-8732-F94547764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</a:t>
            </a:r>
            <a:br>
              <a:rPr lang="en-US" dirty="0" smtClean="0"/>
            </a:br>
            <a:r>
              <a:rPr lang="en-US" dirty="0" smtClean="0"/>
              <a:t>Random Forest Regression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Optimization of</a:t>
            </a:r>
            <a:br>
              <a:rPr lang="en-US" dirty="0" smtClean="0"/>
            </a:br>
            <a:r>
              <a:rPr lang="en-US" dirty="0" smtClean="0"/>
              <a:t>Metrics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556" y="722314"/>
            <a:ext cx="7762008" cy="538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5163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367</Words>
  <Application>Microsoft Office PowerPoint</Application>
  <PresentationFormat>Widescreen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Corbel</vt:lpstr>
      <vt:lpstr>Wingdings 2</vt:lpstr>
      <vt:lpstr>Frame</vt:lpstr>
      <vt:lpstr>Improving Health Outcomes</vt:lpstr>
      <vt:lpstr>US Healthcare </vt:lpstr>
      <vt:lpstr>Objectives </vt:lpstr>
      <vt:lpstr>Data Sources</vt:lpstr>
      <vt:lpstr>PowerPoint Presentation</vt:lpstr>
      <vt:lpstr>KNN Model to classify different health center types</vt:lpstr>
      <vt:lpstr>KNN Model</vt:lpstr>
      <vt:lpstr>KNN Model Result (138 out of 295 match,     46.8% accuracy)</vt:lpstr>
      <vt:lpstr>Initial  Random Forest Regression  Optimization of Metrics </vt:lpstr>
      <vt:lpstr>Conclusions</vt:lpstr>
      <vt:lpstr>Big Data</vt:lpstr>
      <vt:lpstr>Hierarchal Clustering of  Health Care Metrics  Unique Metrics 57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Center Matching Improve</dc:title>
  <dc:creator>Stephen Pond</dc:creator>
  <cp:lastModifiedBy>StevenJBark</cp:lastModifiedBy>
  <cp:revision>22</cp:revision>
  <dcterms:created xsi:type="dcterms:W3CDTF">2020-04-02T06:01:19Z</dcterms:created>
  <dcterms:modified xsi:type="dcterms:W3CDTF">2020-04-02T22:28:51Z</dcterms:modified>
</cp:coreProperties>
</file>